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8"/>
  </p:notesMasterIdLst>
  <p:sldIdLst>
    <p:sldId id="859" r:id="rId2"/>
    <p:sldId id="1009" r:id="rId3"/>
    <p:sldId id="1017" r:id="rId4"/>
    <p:sldId id="1018" r:id="rId5"/>
    <p:sldId id="1019" r:id="rId6"/>
    <p:sldId id="1023" r:id="rId7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02" d="100"/>
          <a:sy n="102" d="100"/>
        </p:scale>
        <p:origin x="258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2025/6/24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6075603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训练四年级上册英语译林版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2025/6/24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0" y="1820431"/>
            <a:ext cx="1219200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nn-NO" altLang="zh-CN" sz="60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Unit 4  I like sport</a:t>
            </a:r>
          </a:p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0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Reading  </a:t>
            </a:r>
            <a:r>
              <a:rPr lang="zh-CN" altLang="en-US" sz="4000" dirty="0">
                <a:solidFill>
                  <a:prstClr val="black"/>
                </a:solidFill>
                <a:cs typeface="Times New Roman" panose="02020603050405020304" pitchFamily="18" charset="0"/>
              </a:rPr>
              <a:t>主题阅读提优</a:t>
            </a:r>
            <a:r>
              <a:rPr lang="en-US" altLang="zh-CN" sz="4000" dirty="0">
                <a:solidFill>
                  <a:prstClr val="black"/>
                </a:solidFill>
                <a:cs typeface="Times New Roman" panose="02020603050405020304" pitchFamily="18" charset="0"/>
              </a:rPr>
              <a:t>(1)</a:t>
            </a:r>
            <a:endParaRPr lang="zh-CN" altLang="en-US" sz="4000" dirty="0">
              <a:solidFill>
                <a:prstClr val="black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568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一、请认真阅读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Jack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的线上分享内容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给下列内容配图。</a:t>
            </a:r>
            <a:endParaRPr lang="zh-CN" altLang="zh-CN" sz="14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42834814"/>
              </p:ext>
            </p:extLst>
          </p:nvPr>
        </p:nvGraphicFramePr>
        <p:xfrm>
          <a:off x="343711" y="1473820"/>
          <a:ext cx="11502992" cy="3251324"/>
        </p:xfrm>
        <a:graphic>
          <a:graphicData uri="http://schemas.openxmlformats.org/drawingml/2006/table">
            <a:tbl>
              <a:tblPr firstRow="1" firstCol="1" bandRow="1"/>
              <a:tblGrid>
                <a:gridCol w="5516835">
                  <a:extLst>
                    <a:ext uri="{9D8B030D-6E8A-4147-A177-3AD203B41FA5}">
                      <a16:colId xmlns:a16="http://schemas.microsoft.com/office/drawing/2014/main" val="1333123810"/>
                    </a:ext>
                  </a:extLst>
                </a:gridCol>
                <a:gridCol w="5986157">
                  <a:extLst>
                    <a:ext uri="{9D8B030D-6E8A-4147-A177-3AD203B41FA5}">
                      <a16:colId xmlns:a16="http://schemas.microsoft.com/office/drawing/2014/main" val="2144196687"/>
                    </a:ext>
                  </a:extLst>
                </a:gridCol>
              </a:tblGrid>
              <a:tr h="3251324">
                <a:tc>
                  <a:txBody>
                    <a:bodyPr/>
                    <a:lstStyle/>
                    <a:p>
                      <a:pPr indent="742950"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This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is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today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’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class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6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schedule</a:t>
                      </a:r>
                      <a:r>
                        <a:rPr lang="en-US" sz="2600" dirty="0" err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6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like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6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Friday</a:t>
                      </a:r>
                      <a:r>
                        <a:rPr lang="en-US" sz="2600" dirty="0" err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6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We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have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6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PE,Music</a:t>
                      </a:r>
                      <a:r>
                        <a:rPr lang="en-US" sz="26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 Science</a:t>
                      </a:r>
                      <a:r>
                        <a:rPr lang="en-US" sz="26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and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English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on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6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Friday</a:t>
                      </a:r>
                      <a:r>
                        <a:rPr lang="en-US" sz="2600" dirty="0" err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6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like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Music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very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6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much</a:t>
                      </a:r>
                      <a:r>
                        <a:rPr lang="en-US" sz="2600" dirty="0" err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6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At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6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weekends,I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often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sing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songs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with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my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friends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6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2600" b="1" dirty="0">
                          <a:solidFill>
                            <a:srgbClr val="F36B64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US" sz="2600" dirty="0">
                          <a:solidFill>
                            <a:srgbClr val="F36B64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　　）</a:t>
                      </a: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A5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A5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A5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A5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803910"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 robot Robin is very helpful</a:t>
                      </a:r>
                      <a:r>
                        <a:rPr lang="en-US" sz="2600" dirty="0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 </a:t>
                      </a:r>
                      <a:r>
                        <a:rPr lang="en-US" sz="26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He 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can cook and clean the </a:t>
                      </a:r>
                      <a:r>
                        <a:rPr lang="en-US" sz="26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room</a:t>
                      </a:r>
                      <a:r>
                        <a:rPr lang="en-US" sz="2600" dirty="0" err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6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And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he is </a:t>
                      </a:r>
                      <a:r>
                        <a:rPr lang="en-US" sz="2600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clever</a:t>
                      </a:r>
                      <a:r>
                        <a:rPr lang="en-US" sz="2600" dirty="0" err="1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600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He</a:t>
                      </a:r>
                      <a:r>
                        <a:rPr lang="en-US" sz="26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can speak English and Chinese</a:t>
                      </a:r>
                      <a:r>
                        <a:rPr lang="en-US" sz="2600" dirty="0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 </a:t>
                      </a:r>
                      <a:r>
                        <a:rPr lang="en-US" sz="26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He 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can do kung </a:t>
                      </a:r>
                      <a:r>
                        <a:rPr lang="en-US" sz="26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fu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6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too</a:t>
                      </a:r>
                      <a:r>
                        <a:rPr lang="en-US" sz="2600" dirty="0" err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6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But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I can’t do it</a:t>
                      </a:r>
                      <a:r>
                        <a:rPr lang="en-US" sz="2600" dirty="0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 </a:t>
                      </a:r>
                      <a:r>
                        <a:rPr lang="en-US" sz="26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Maybe 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Robin can help me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6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2600" b="1" dirty="0">
                          <a:solidFill>
                            <a:srgbClr val="F36B64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600" dirty="0">
                          <a:solidFill>
                            <a:srgbClr val="F36B64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　　）</a:t>
                      </a: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A5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A5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A5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A5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97885858"/>
                  </a:ext>
                </a:extLst>
              </a:tr>
            </a:tbl>
          </a:graphicData>
        </a:graphic>
      </p:graphicFrame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5220426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2873375" algn="l"/>
                <a:tab pos="5738813" algn="l"/>
                <a:tab pos="6461125" algn="l"/>
                <a:tab pos="855027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	B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C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" name="QQ74k.tif" descr="id:2147497022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982638" y="4996601"/>
            <a:ext cx="1275078" cy="1312719"/>
          </a:xfrm>
          <a:prstGeom prst="rect">
            <a:avLst/>
          </a:prstGeom>
        </p:spPr>
      </p:pic>
      <p:pic>
        <p:nvPicPr>
          <p:cNvPr id="7" name="RR70k.tif" descr="id:2147497029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790950" y="5068609"/>
            <a:ext cx="1864060" cy="1168703"/>
          </a:xfrm>
          <a:prstGeom prst="rect">
            <a:avLst/>
          </a:prstGeom>
        </p:spPr>
      </p:pic>
      <p:pic>
        <p:nvPicPr>
          <p:cNvPr id="8" name="QQ75k.tif" descr="id:2147497036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6599262" y="5067730"/>
            <a:ext cx="1324682" cy="1096695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1205444" y="4144871"/>
            <a:ext cx="407484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600"/>
              <a:t>B</a:t>
            </a:r>
            <a:endParaRPr lang="zh-CN" altLang="en-US" sz="2600"/>
          </a:p>
        </p:txBody>
      </p:sp>
      <p:sp>
        <p:nvSpPr>
          <p:cNvPr id="9" name="矩形 8"/>
          <p:cNvSpPr/>
          <p:nvPr/>
        </p:nvSpPr>
        <p:spPr>
          <a:xfrm>
            <a:off x="6680323" y="4144871"/>
            <a:ext cx="425116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600"/>
              <a:t>A</a:t>
            </a:r>
            <a:endParaRPr lang="zh-CN" altLang="en-US" sz="2600"/>
          </a:p>
        </p:txBody>
      </p:sp>
    </p:spTree>
    <p:extLst>
      <p:ext uri="{BB962C8B-B14F-4D97-AF65-F5344CB8AC3E}">
        <p14:creationId xmlns:p14="http://schemas.microsoft.com/office/powerpoint/2010/main" val="21870484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30317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二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       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去年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暑假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Sarah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游玩了三个国家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她把旅途中的见闻用手账的形式记录了下来。请阅读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Sarah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的旅行手账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选择正确的答案。</a:t>
            </a:r>
            <a:endParaRPr lang="zh-CN" altLang="zh-CN" sz="14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141859" y="925855"/>
            <a:ext cx="2505075" cy="43180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26659506"/>
              </p:ext>
            </p:extLst>
          </p:nvPr>
        </p:nvGraphicFramePr>
        <p:xfrm>
          <a:off x="343711" y="2180808"/>
          <a:ext cx="11502992" cy="3912488"/>
        </p:xfrm>
        <a:graphic>
          <a:graphicData uri="http://schemas.openxmlformats.org/drawingml/2006/table">
            <a:tbl>
              <a:tblPr firstRow="1" firstCol="1" bandRow="1"/>
              <a:tblGrid>
                <a:gridCol w="11502992">
                  <a:extLst>
                    <a:ext uri="{9D8B030D-6E8A-4147-A177-3AD203B41FA5}">
                      <a16:colId xmlns:a16="http://schemas.microsoft.com/office/drawing/2014/main" val="1899176883"/>
                    </a:ext>
                  </a:extLst>
                </a:gridCol>
              </a:tblGrid>
              <a:tr h="1956244">
                <a:tc>
                  <a:txBody>
                    <a:bodyPr/>
                    <a:lstStyle/>
                    <a:p>
                      <a:pPr indent="742950"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have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new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friend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in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China</a:t>
                      </a:r>
                      <a:r>
                        <a:rPr lang="en-US" sz="2800" dirty="0" err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8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He</a:t>
                      </a:r>
                      <a:r>
                        <a:rPr lang="en-US" sz="28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’</a:t>
                      </a:r>
                      <a:r>
                        <a:rPr lang="en-US" sz="28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baby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panda</a:t>
                      </a:r>
                      <a:r>
                        <a:rPr lang="en-US" sz="2800" dirty="0" err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8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He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is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black</a:t>
                      </a: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and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endParaRPr lang="en-US" sz="280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marL="0" indent="0"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2800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white</a:t>
                      </a:r>
                      <a:r>
                        <a:rPr lang="en-US" sz="2800" dirty="0" err="1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800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He</a:t>
                      </a: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is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short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and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fat</a:t>
                      </a:r>
                      <a:r>
                        <a:rPr lang="en-US" sz="2800" dirty="0" err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8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He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can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climb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trees</a:t>
                      </a:r>
                      <a:r>
                        <a:rPr lang="en-US" sz="2800" dirty="0" err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8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He</a:t>
                      </a:r>
                      <a:r>
                        <a:rPr lang="en-US" sz="28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’</a:t>
                      </a:r>
                      <a:r>
                        <a:rPr lang="en-US" sz="28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so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cute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！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like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him</a:t>
                      </a: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</a:p>
                    <a:p>
                      <a:pPr marL="0" indent="0"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very</a:t>
                      </a: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much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！</a:t>
                      </a:r>
                      <a:endParaRPr lang="zh-CN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85999954"/>
                  </a:ext>
                </a:extLst>
              </a:tr>
              <a:tr h="1956244">
                <a:tc>
                  <a:txBody>
                    <a:bodyPr/>
                    <a:lstStyle/>
                    <a:p>
                      <a:pPr indent="742950"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am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in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UK</a:t>
                      </a:r>
                      <a:r>
                        <a:rPr lang="en-US" sz="2800" dirty="0" err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8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Football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is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popular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in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UK</a:t>
                      </a:r>
                      <a:r>
                        <a:rPr lang="en-US" sz="2800" dirty="0" err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8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People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can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play</a:t>
                      </a:r>
                    </a:p>
                    <a:p>
                      <a:pPr marL="0" indent="0"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football</a:t>
                      </a: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very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well</a:t>
                      </a:r>
                      <a:r>
                        <a:rPr lang="en-US" sz="2800" dirty="0" err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8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In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afternoon,an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Englishman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英国人</a:t>
                      </a:r>
                      <a:r>
                        <a:rPr 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endParaRPr lang="en-US" sz="280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marL="0" indent="0"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teaches me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how to play </a:t>
                      </a:r>
                      <a:r>
                        <a:rPr lang="en-US" sz="28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football</a:t>
                      </a:r>
                      <a:r>
                        <a:rPr lang="en-US" sz="2800" dirty="0" err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8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I’m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so happy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9339119"/>
                  </a:ext>
                </a:extLst>
              </a:tr>
            </a:tbl>
          </a:graphicData>
        </a:graphic>
      </p:graphicFrame>
      <p:pic>
        <p:nvPicPr>
          <p:cNvPr id="5" name="JJ136.tif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663487" y="2492896"/>
            <a:ext cx="985373" cy="1278694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6" name="JJ137.tif"/>
          <p:cNvPicPr/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415686" y="4381678"/>
            <a:ext cx="1278693" cy="1278693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</p:spTree>
    <p:extLst>
      <p:ext uri="{BB962C8B-B14F-4D97-AF65-F5344CB8AC3E}">
        <p14:creationId xmlns:p14="http://schemas.microsoft.com/office/powerpoint/2010/main" val="10347327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60963860"/>
              </p:ext>
            </p:extLst>
          </p:nvPr>
        </p:nvGraphicFramePr>
        <p:xfrm>
          <a:off x="334567" y="1556792"/>
          <a:ext cx="11521280" cy="2304256"/>
        </p:xfrm>
        <a:graphic>
          <a:graphicData uri="http://schemas.openxmlformats.org/drawingml/2006/table">
            <a:tbl>
              <a:tblPr firstRow="1" firstCol="1" bandRow="1"/>
              <a:tblGrid>
                <a:gridCol w="11521280">
                  <a:extLst>
                    <a:ext uri="{9D8B030D-6E8A-4147-A177-3AD203B41FA5}">
                      <a16:colId xmlns:a16="http://schemas.microsoft.com/office/drawing/2014/main" val="2106948964"/>
                    </a:ext>
                  </a:extLst>
                </a:gridCol>
              </a:tblGrid>
              <a:tr h="2304256">
                <a:tc>
                  <a:txBody>
                    <a:bodyPr/>
                    <a:lstStyle/>
                    <a:p>
                      <a:pPr indent="742950"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Australia is so big and </a:t>
                      </a:r>
                      <a:r>
                        <a:rPr lang="en-US" sz="28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nice</a:t>
                      </a:r>
                      <a:r>
                        <a:rPr lang="en-US" sz="2800" dirty="0" err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8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see many animals </a:t>
                      </a:r>
                      <a:r>
                        <a:rPr lang="en-US" sz="28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here</a:t>
                      </a:r>
                      <a:r>
                        <a:rPr lang="en-US" sz="2800" dirty="0" err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8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see eighteen </a:t>
                      </a:r>
                      <a:endParaRPr lang="en-US" sz="280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marL="0" indent="0"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kangaroos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袋鼠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They are tall and </a:t>
                      </a:r>
                      <a:r>
                        <a:rPr lang="en-US" sz="28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big</a:t>
                      </a:r>
                      <a:r>
                        <a:rPr lang="en-US" sz="2800" dirty="0" err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8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They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can jump </a:t>
                      </a:r>
                      <a:r>
                        <a:rPr lang="en-US" sz="2800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far</a:t>
                      </a:r>
                      <a:r>
                        <a:rPr lang="en-US" sz="2800" dirty="0" err="1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800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They</a:t>
                      </a:r>
                      <a:endParaRPr lang="en-US" sz="280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marL="0" indent="0"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are so </a:t>
                      </a:r>
                      <a:r>
                        <a:rPr lang="en-US" sz="28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funny</a:t>
                      </a:r>
                      <a:r>
                        <a:rPr lang="en-US" sz="2800" dirty="0" err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8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Look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！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 mother kangaroo has a long tail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54337005"/>
                  </a:ext>
                </a:extLst>
              </a:tr>
            </a:tbl>
          </a:graphicData>
        </a:graphic>
      </p:graphicFrame>
      <p:pic>
        <p:nvPicPr>
          <p:cNvPr id="4" name="JJ138.tif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559702" y="2336464"/>
            <a:ext cx="1224137" cy="130856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</p:spTree>
    <p:extLst>
      <p:ext uri="{BB962C8B-B14F-4D97-AF65-F5344CB8AC3E}">
        <p14:creationId xmlns:p14="http://schemas.microsoft.com/office/powerpoint/2010/main" val="8827887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baby panda can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jump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far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climb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trees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football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 in the UK can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very well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football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basketball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table tennis</a:t>
            </a:r>
            <a:endParaRPr lang="zh-CN" altLang="zh-CN" sz="14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28320" y="881561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2107717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由文中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“He’s a baby panda ... He can climb trees.”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可知，熊猫宝宝会爬树，故选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17901" y="3410894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</a:t>
            </a:r>
            <a:endParaRPr lang="zh-CN" altLang="en-US"/>
          </a:p>
        </p:txBody>
      </p:sp>
      <p:sp>
        <p:nvSpPr>
          <p:cNvPr id="6" name="内容占位符 2"/>
          <p:cNvSpPr txBox="1">
            <a:spLocks/>
          </p:cNvSpPr>
          <p:nvPr/>
        </p:nvSpPr>
        <p:spPr bwMode="auto">
          <a:xfrm>
            <a:off x="360854" y="4646103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由文中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“Football is popular in the UK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People can play football very well.”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可知，足球在英国很流行，人们踢足球踢得很好，故选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888834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Kangaroos are from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China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UK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Australia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Sarah sees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kangaroos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18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17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16</a:t>
            </a:r>
            <a:endParaRPr lang="zh-CN" altLang="zh-CN" sz="14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10630" y="881561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C</a:t>
            </a:r>
            <a:endParaRPr lang="zh-CN" altLang="en-US"/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2060848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由文中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“Australia is so big and nice ... I see eighteen kangaroos.”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Sarah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能在澳大利亚看见袋鼠，袋鼠来自澳大利亚，故选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10630" y="3441562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</a:t>
            </a:r>
            <a:endParaRPr lang="zh-CN" altLang="en-US"/>
          </a:p>
        </p:txBody>
      </p:sp>
      <p:sp>
        <p:nvSpPr>
          <p:cNvPr id="6" name="内容占位符 2"/>
          <p:cNvSpPr txBox="1">
            <a:spLocks/>
          </p:cNvSpPr>
          <p:nvPr/>
        </p:nvSpPr>
        <p:spPr bwMode="auto">
          <a:xfrm>
            <a:off x="360854" y="4644362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由文中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 see eighteen kangaroos.”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Sarah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看见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18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只袋鼠，故选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572900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236</TotalTime>
  <Words>367</Words>
  <Application>Microsoft Office PowerPoint</Application>
  <PresentationFormat>自定义</PresentationFormat>
  <Paragraphs>40</Paragraphs>
  <Slides>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14" baseType="lpstr">
      <vt:lpstr>仿宋</vt:lpstr>
      <vt:lpstr>黑体</vt:lpstr>
      <vt:lpstr>楷体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357</cp:revision>
  <dcterms:created xsi:type="dcterms:W3CDTF">2020-11-06T05:24:00Z</dcterms:created>
  <dcterms:modified xsi:type="dcterms:W3CDTF">2025-06-24T01:59:20Z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